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74" r:id="rId4"/>
    <p:sldId id="275" r:id="rId5"/>
    <p:sldId id="277" r:id="rId6"/>
    <p:sldId id="278" r:id="rId7"/>
    <p:sldId id="280" r:id="rId8"/>
    <p:sldId id="281" r:id="rId9"/>
    <p:sldId id="282" r:id="rId10"/>
    <p:sldId id="283" r:id="rId11"/>
    <p:sldId id="299" r:id="rId12"/>
    <p:sldId id="284" r:id="rId13"/>
    <p:sldId id="300" r:id="rId14"/>
    <p:sldId id="286" r:id="rId15"/>
    <p:sldId id="297" r:id="rId16"/>
    <p:sldId id="285" r:id="rId17"/>
    <p:sldId id="295" r:id="rId18"/>
    <p:sldId id="298" r:id="rId19"/>
    <p:sldId id="293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52" autoAdjust="0"/>
  </p:normalViewPr>
  <p:slideViewPr>
    <p:cSldViewPr snapToGrid="0" showGuides="1">
      <p:cViewPr varScale="1">
        <p:scale>
          <a:sx n="50" d="100"/>
          <a:sy n="50" d="100"/>
        </p:scale>
        <p:origin x="62" y="965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12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1526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292100" y="2105561"/>
            <a:ext cx="7023100" cy="13234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GTSRB Traffic Sign Image Multi-class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4480560" y="4314305"/>
            <a:ext cx="236081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By Sean Sungil Kim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4122C0-919B-45EB-84AC-84EA2614B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3445" y="59305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Dimension Reduction: </a:t>
            </a:r>
            <a:r>
              <a:rPr lang="en-US" sz="3200" dirty="0">
                <a:latin typeface="+mj-lt"/>
              </a:rPr>
              <a:t>PCA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A6B0635-C4FD-47F9-9235-6010F8DF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5116"/>
            <a:ext cx="6125036" cy="377530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38015B-C16D-4509-A744-891A0F329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2200" y="47285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Dimension Reduction: </a:t>
            </a:r>
            <a:r>
              <a:rPr lang="en-US" sz="3200" dirty="0">
                <a:latin typeface="+mj-lt"/>
              </a:rPr>
              <a:t>PCA Results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81B5948-580D-411B-A212-8909E61B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3507"/>
            <a:ext cx="5819752" cy="424037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367B4-6AA4-4C08-8857-DD4E2945B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40734" y="49326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7E7505-B1BB-4789-8783-14C55FCBAC18}"/>
              </a:ext>
            </a:extLst>
          </p:cNvPr>
          <p:cNvSpPr txBox="1"/>
          <p:nvPr/>
        </p:nvSpPr>
        <p:spPr>
          <a:xfrm>
            <a:off x="2473662" y="91757"/>
            <a:ext cx="7244676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Selection: </a:t>
            </a:r>
            <a:r>
              <a:rPr lang="en-US" sz="3200" dirty="0">
                <a:latin typeface="+mj-lt"/>
              </a:rPr>
              <a:t>Wrapper-based (w/ </a:t>
            </a:r>
            <a:r>
              <a:rPr lang="en-US" sz="3200" dirty="0" err="1">
                <a:latin typeface="+mj-lt"/>
              </a:rPr>
              <a:t>RandomForest</a:t>
            </a:r>
            <a:r>
              <a:rPr lang="en-US" sz="3200" dirty="0">
                <a:latin typeface="+mj-lt"/>
              </a:rPr>
              <a:t>)Results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E7FD8-0586-4C0F-8872-185869E1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16101"/>
            <a:ext cx="7540262" cy="234880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8309FC-4EBD-4151-B325-B076FE42E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567" y="4596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7E7505-B1BB-4789-8783-14C55FCBAC18}"/>
              </a:ext>
            </a:extLst>
          </p:cNvPr>
          <p:cNvSpPr txBox="1"/>
          <p:nvPr/>
        </p:nvSpPr>
        <p:spPr>
          <a:xfrm>
            <a:off x="2473662" y="91757"/>
            <a:ext cx="7244676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Selection: </a:t>
            </a:r>
            <a:r>
              <a:rPr lang="en-US" sz="3200" dirty="0">
                <a:latin typeface="+mj-lt"/>
              </a:rPr>
              <a:t>Wrapper-based (w/ </a:t>
            </a:r>
            <a:r>
              <a:rPr lang="en-US" sz="3200" dirty="0" err="1">
                <a:latin typeface="+mj-lt"/>
              </a:rPr>
              <a:t>RandomForest</a:t>
            </a:r>
            <a:r>
              <a:rPr lang="en-US" sz="3200" dirty="0">
                <a:latin typeface="+mj-lt"/>
              </a:rPr>
              <a:t>)Results</a:t>
            </a:r>
            <a:endParaRPr lang="en-US" sz="3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C41D8-8924-46C7-B880-19DD813A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3740"/>
            <a:ext cx="5781675" cy="41910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6A036E-F047-4C39-93A1-FE6093770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94995" y="47033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4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900844" y="91757"/>
            <a:ext cx="839031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Comparison and Evaluation: </a:t>
            </a:r>
            <a:r>
              <a:rPr lang="en-US" sz="3200" dirty="0">
                <a:latin typeface="+mj-lt"/>
              </a:rPr>
              <a:t>Runtime vs. Performance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176A4F-8E25-45FD-BA84-AA10CC39752E}"/>
              </a:ext>
            </a:extLst>
          </p:cNvPr>
          <p:cNvSpPr txBox="1"/>
          <p:nvPr/>
        </p:nvSpPr>
        <p:spPr>
          <a:xfrm>
            <a:off x="1251979" y="1363625"/>
            <a:ext cx="16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16x16 grayscale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BAD96-6774-43F2-A4D1-1F9219AD518B}"/>
              </a:ext>
            </a:extLst>
          </p:cNvPr>
          <p:cNvSpPr txBox="1"/>
          <p:nvPr/>
        </p:nvSpPr>
        <p:spPr>
          <a:xfrm>
            <a:off x="1251979" y="3783505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Thresholding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8E578-8DE5-4DEA-8F1D-43545B3685BD}"/>
              </a:ext>
            </a:extLst>
          </p:cNvPr>
          <p:cNvSpPr txBox="1"/>
          <p:nvPr/>
        </p:nvSpPr>
        <p:spPr>
          <a:xfrm>
            <a:off x="6501580" y="1354417"/>
            <a:ext cx="21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Canny Edge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E07AA-B1C9-4867-A7EF-8B41CD175C89}"/>
              </a:ext>
            </a:extLst>
          </p:cNvPr>
          <p:cNvSpPr txBox="1"/>
          <p:nvPr/>
        </p:nvSpPr>
        <p:spPr>
          <a:xfrm>
            <a:off x="6501580" y="396817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Feature Selection (Wrapper-based)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F962C-DDF2-4DB9-B545-7823A7B069C7}"/>
              </a:ext>
            </a:extLst>
          </p:cNvPr>
          <p:cNvSpPr txBox="1"/>
          <p:nvPr/>
        </p:nvSpPr>
        <p:spPr>
          <a:xfrm>
            <a:off x="6501580" y="24525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3F7D2-25AE-4FE2-9D22-036A229C7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96" y="1732957"/>
            <a:ext cx="3561660" cy="797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9CC94-ED6A-4F91-AA03-E85940654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106" y="2547744"/>
            <a:ext cx="4004654" cy="928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6326E-F6D2-49CF-BE19-0EF73135F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106" y="4152837"/>
            <a:ext cx="3668918" cy="383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5CA97-322F-4B0F-8562-A988B6202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106" y="4571134"/>
            <a:ext cx="3935470" cy="1385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0BD2F-372D-4F0D-8B77-19589B2F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714" y="1729547"/>
            <a:ext cx="3068880" cy="366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40585-BEC3-4B5D-94A3-64D686CB2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714" y="2824130"/>
            <a:ext cx="3913964" cy="813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A3BCC-4E0B-4F58-9687-9753B1F450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714" y="4337503"/>
            <a:ext cx="3715962" cy="854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F98218-5B33-44C5-BB7B-164F030CC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714" y="5219846"/>
            <a:ext cx="4026956" cy="946040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EDAF2B-0CA7-4EFD-AE8B-4A168D1BC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07070" y="18881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900844" y="91757"/>
            <a:ext cx="839031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Comparison and Evaluation: </a:t>
            </a:r>
            <a:r>
              <a:rPr lang="en-US" sz="3200" dirty="0">
                <a:latin typeface="+mj-lt"/>
              </a:rPr>
              <a:t>Runtime vs. Performance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9E07AA-B1C9-4867-A7EF-8B41CD175C89}"/>
              </a:ext>
            </a:extLst>
          </p:cNvPr>
          <p:cNvSpPr txBox="1"/>
          <p:nvPr/>
        </p:nvSpPr>
        <p:spPr>
          <a:xfrm>
            <a:off x="6079374" y="2097414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Feature Selection (Wrapper-based)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F962C-DDF2-4DB9-B545-7823A7B069C7}"/>
              </a:ext>
            </a:extLst>
          </p:cNvPr>
          <p:cNvSpPr txBox="1"/>
          <p:nvPr/>
        </p:nvSpPr>
        <p:spPr>
          <a:xfrm>
            <a:off x="1344518" y="209741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BD4234-BF6C-4530-A398-894DDDEA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296" y="2462032"/>
            <a:ext cx="3857625" cy="552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1ED23E-F329-465D-8A7D-E6313E9F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609" y="3014482"/>
            <a:ext cx="4600575" cy="428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5FDE30-1DCE-452F-9AB7-16C6B5E29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022" y="2466746"/>
            <a:ext cx="4324350" cy="3905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98D4C2-12F3-465E-A1F2-580AC7CB18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8896" y="48926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err="1">
                <a:latin typeface="+mj-lt"/>
              </a:rPr>
              <a:t>Hypertuning</a:t>
            </a:r>
            <a:r>
              <a:rPr lang="en-US" sz="3200" b="1" dirty="0">
                <a:latin typeface="+mj-lt"/>
              </a:rPr>
              <a:t> Parameters: </a:t>
            </a:r>
            <a:r>
              <a:rPr lang="en-US" sz="3200" dirty="0">
                <a:latin typeface="+mj-lt"/>
              </a:rPr>
              <a:t>Top 2 models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3049B6-A671-40EA-B784-9A7EBBB2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33" y="1827743"/>
            <a:ext cx="5469084" cy="1611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C060D-07E6-465E-8F67-9B5EA11E8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239" y="3445575"/>
            <a:ext cx="5366672" cy="361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EA477-B4A1-4048-8540-AAF11154D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285" y="4250095"/>
            <a:ext cx="5514578" cy="1598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FD8FA7-ACC6-4EF0-AC70-5E60FF4B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033" y="5849977"/>
            <a:ext cx="4070932" cy="370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1FF10E-7207-4762-8CD2-4B3FCB1AA59D}"/>
              </a:ext>
            </a:extLst>
          </p:cNvPr>
          <p:cNvSpPr txBox="1"/>
          <p:nvPr/>
        </p:nvSpPr>
        <p:spPr>
          <a:xfrm>
            <a:off x="4415981" y="1068834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Feature Selection (Wrapper-based)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CC8E6-3EDE-4799-B858-99FE200254F4}"/>
              </a:ext>
            </a:extLst>
          </p:cNvPr>
          <p:cNvSpPr txBox="1"/>
          <p:nvPr/>
        </p:nvSpPr>
        <p:spPr>
          <a:xfrm>
            <a:off x="5487588" y="1513442"/>
            <a:ext cx="1215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RandomForest</a:t>
            </a:r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390AF-256E-411C-B065-3FF12F4F3B5B}"/>
              </a:ext>
            </a:extLst>
          </p:cNvPr>
          <p:cNvSpPr txBox="1"/>
          <p:nvPr/>
        </p:nvSpPr>
        <p:spPr>
          <a:xfrm>
            <a:off x="5207703" y="3966329"/>
            <a:ext cx="1775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Multi-layer Perceptron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69CE70-3A3E-4E29-930E-526223404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40734" y="37259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6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838200" y="337978"/>
            <a:ext cx="105156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Comparison and Evaluation: </a:t>
            </a:r>
            <a:r>
              <a:rPr lang="en-US" sz="3200" dirty="0">
                <a:latin typeface="+mj-lt"/>
              </a:rPr>
              <a:t>Final Top 2 Results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F8D1EE2-6DA0-45B2-BF27-8258CBC6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74" y="2751773"/>
            <a:ext cx="5268178" cy="856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624C43-88D8-4DA6-B57C-E7CF7B7BF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7" y="3599555"/>
            <a:ext cx="4067696" cy="18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CDA9D-2F0C-42FB-8237-2E2D807E0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391" y="860425"/>
            <a:ext cx="6315075" cy="5495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8D1F77-8408-4350-9125-C12D6A4AF300}"/>
              </a:ext>
            </a:extLst>
          </p:cNvPr>
          <p:cNvSpPr txBox="1"/>
          <p:nvPr/>
        </p:nvSpPr>
        <p:spPr>
          <a:xfrm>
            <a:off x="992294" y="1793795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Feature Selection (Wrapper-based)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6838F0-5908-42D3-9606-D9C71CB3D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6545" y="4880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838200" y="337978"/>
            <a:ext cx="105156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Model Comparison and Evaluation: </a:t>
            </a:r>
            <a:r>
              <a:rPr lang="en-US" sz="3200" dirty="0">
                <a:latin typeface="+mj-lt"/>
              </a:rPr>
              <a:t>Final Top 2 Results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17A613E-EF7F-4A5B-83AD-41356860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9" y="2741282"/>
            <a:ext cx="5594714" cy="807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13542-B5EE-4A68-98C9-34699169E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3555320"/>
            <a:ext cx="3776750" cy="145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718F4-F51D-4B98-875C-23EB21F8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543" y="870662"/>
            <a:ext cx="6252578" cy="54856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FCF8C6-7739-4FF1-AC85-33BEDA869CA3}"/>
              </a:ext>
            </a:extLst>
          </p:cNvPr>
          <p:cNvSpPr txBox="1"/>
          <p:nvPr/>
        </p:nvSpPr>
        <p:spPr>
          <a:xfrm>
            <a:off x="992294" y="1793795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Feature Selection (Wrapper-based)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24A6AF-7280-4363-9B5F-E3022CFCC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6118" y="47498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077884" y="86649"/>
            <a:ext cx="1003623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GTSRB Traffic Sign Image Multi-class Classification: </a:t>
            </a:r>
            <a:r>
              <a:rPr lang="en-US" sz="3200" dirty="0">
                <a:latin typeface="+mj-lt"/>
              </a:rPr>
              <a:t>Conclusion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3701909-A00E-49B1-9B8E-D49C65F3C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7" y="2381853"/>
            <a:ext cx="9915525" cy="100012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E176F3-04B7-46ED-AA00-9FD841224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8189" y="50478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277390" y="292101"/>
            <a:ext cx="963722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Traffic Sign Multi-class Classification: </a:t>
            </a:r>
            <a:r>
              <a:rPr lang="en-US" sz="3200" dirty="0">
                <a:latin typeface="+mj-lt"/>
              </a:rPr>
              <a:t>GTSRB Data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C7E079-1A53-4F9B-B01B-C11821208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36" y="1655922"/>
            <a:ext cx="3819525" cy="3829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9BCD9-5BEB-423C-9E6A-2D90B8721985}"/>
              </a:ext>
            </a:extLst>
          </p:cNvPr>
          <p:cNvSpPr txBox="1"/>
          <p:nvPr/>
        </p:nvSpPr>
        <p:spPr>
          <a:xfrm>
            <a:off x="5471160" y="2299845"/>
            <a:ext cx="6278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vary in size, between 15x15 to 250x250.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are not necessarily squares.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are not necessarily </a:t>
            </a:r>
            <a:r>
              <a:rPr lang="en-US" sz="2000" dirty="0" err="1"/>
              <a:t>cenetered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Total 43 classes.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the training GTSRB data will be used in this project.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C343FB-8D88-4DA8-8AFB-2BC805D83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2200" y="57864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077884" y="86649"/>
            <a:ext cx="1003623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GTSRB Traffic Sign Image Multi-class Classification: </a:t>
            </a:r>
            <a:r>
              <a:rPr lang="en-US" sz="3200" dirty="0">
                <a:latin typeface="+mj-lt"/>
              </a:rPr>
              <a:t>Future Work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107C26-1228-4EC0-A5F6-6D5D944F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84" y="1974931"/>
            <a:ext cx="1924050" cy="20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DF7F7-98C3-481D-A85E-88F0FC5F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039" y="1851377"/>
            <a:ext cx="2533650" cy="2428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646E0C-B0CC-4F22-A1C6-E41610D49120}"/>
              </a:ext>
            </a:extLst>
          </p:cNvPr>
          <p:cNvSpPr txBox="1"/>
          <p:nvPr/>
        </p:nvSpPr>
        <p:spPr>
          <a:xfrm>
            <a:off x="3290613" y="2998113"/>
            <a:ext cx="429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63CDCF-C4BD-4975-BBAE-A6D726FCD7CF}"/>
              </a:ext>
            </a:extLst>
          </p:cNvPr>
          <p:cNvSpPr txBox="1"/>
          <p:nvPr/>
        </p:nvSpPr>
        <p:spPr>
          <a:xfrm>
            <a:off x="6891008" y="299811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60F3A-446D-45DA-A6A7-4D1735CC35E6}"/>
              </a:ext>
            </a:extLst>
          </p:cNvPr>
          <p:cNvSpPr txBox="1"/>
          <p:nvPr/>
        </p:nvSpPr>
        <p:spPr>
          <a:xfrm>
            <a:off x="7691794" y="2994106"/>
            <a:ext cx="3381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PCA or Feature Selection = ?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3766D3-7ED6-4FF4-A2B2-5474342D5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0104" y="46622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Preprocessing: </a:t>
            </a:r>
            <a:r>
              <a:rPr lang="en-US" sz="3200" dirty="0">
                <a:latin typeface="+mj-lt"/>
              </a:rPr>
              <a:t>Grayscale and Downsizing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7A62B-168C-4535-838A-C058D3B1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4" y="1134454"/>
            <a:ext cx="6187744" cy="4880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4328-72C7-46AA-A14D-D704A4D99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018" y="3596975"/>
            <a:ext cx="7311286" cy="2459336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A2FC78-60A9-4FF5-91B3-42AA486B7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120" y="21220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147157" y="292100"/>
            <a:ext cx="989768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GTSRB Class Imbalance: </a:t>
            </a:r>
            <a:r>
              <a:rPr lang="en-US" sz="3200" dirty="0">
                <a:latin typeface="+mj-lt"/>
              </a:rPr>
              <a:t>Random Under-sample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AF7220-01B6-489B-9399-92B3B8CF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9" y="1937090"/>
            <a:ext cx="4025966" cy="3416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77B6CD-DB6D-4323-AB9B-FF973F38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620" y="1662454"/>
            <a:ext cx="6205302" cy="396572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D9E510-17CA-47D9-B4C9-0E73F6CFB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8125" y="11171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Downsized Grayscale Image (16x16): </a:t>
            </a:r>
            <a:r>
              <a:rPr lang="en-US" sz="3200" dirty="0">
                <a:latin typeface="+mj-lt"/>
              </a:rPr>
              <a:t>Results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7B0377-1383-4159-8667-4CC7E6118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3740"/>
            <a:ext cx="5781675" cy="420052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515022-575D-41F9-9422-E494FFE27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4415" y="55405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94C9DD5-0351-4075-A299-E15586593EB7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Extraction: </a:t>
            </a:r>
            <a:r>
              <a:rPr lang="en-US" sz="3200" dirty="0">
                <a:latin typeface="+mj-lt"/>
              </a:rPr>
              <a:t>Thresholding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5D1B7-B673-4D29-9235-B83EC86D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" y="1053421"/>
            <a:ext cx="7790322" cy="4868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CEDFB9-AADA-4BA8-AC37-EA9F1D13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750" y="2589057"/>
            <a:ext cx="4129022" cy="204927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81B365-2EBF-4542-B8BA-8144AE08A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9958" y="16528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177491-A3ED-41F4-8A8D-97872538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3740"/>
            <a:ext cx="5810250" cy="4219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1375C4-E9D4-4F72-9002-40823B3DF768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Extraction: </a:t>
            </a:r>
            <a:r>
              <a:rPr lang="en-US" sz="3200" dirty="0">
                <a:latin typeface="+mj-lt"/>
              </a:rPr>
              <a:t>Thresholding Results</a:t>
            </a:r>
            <a:endParaRPr lang="en-US" sz="3600" dirty="0">
              <a:latin typeface="+mj-lt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B1A219-4943-4C2B-9483-8B14EDEFC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4415" y="16894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Extraction: </a:t>
            </a:r>
            <a:r>
              <a:rPr lang="en-US" sz="3200" dirty="0">
                <a:latin typeface="+mj-lt"/>
              </a:rPr>
              <a:t>Canny Edge Detection</a:t>
            </a:r>
            <a:endParaRPr lang="en-US" sz="3600" dirty="0">
              <a:latin typeface="+mj-lt"/>
            </a:endParaRP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F06DFD-9820-467E-9E59-4D9CCBA3B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00250"/>
            <a:ext cx="44958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ADA8E-C0C1-402E-8F28-31DB57CFD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88" y="3551900"/>
            <a:ext cx="4495800" cy="141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C59EC-6935-4448-8B28-27F86D0EE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76475"/>
            <a:ext cx="5248275" cy="2305050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82762A-9631-48E2-A427-9D68AB071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6918" y="5270418"/>
            <a:ext cx="487363" cy="487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E39214-806D-43FD-8FDD-9FFADC246B08}"/>
              </a:ext>
            </a:extLst>
          </p:cNvPr>
          <p:cNvSpPr txBox="1"/>
          <p:nvPr/>
        </p:nvSpPr>
        <p:spPr>
          <a:xfrm>
            <a:off x="2516630" y="1508018"/>
            <a:ext cx="190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downsized</a:t>
            </a:r>
          </a:p>
        </p:txBody>
      </p:sp>
    </p:spTree>
    <p:extLst>
      <p:ext uri="{BB962C8B-B14F-4D97-AF65-F5344CB8AC3E}">
        <p14:creationId xmlns:p14="http://schemas.microsoft.com/office/powerpoint/2010/main" val="160860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3/11/2019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E5B5C9-9097-42DC-B5BA-16FF6D18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3740"/>
            <a:ext cx="5772150" cy="4219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936D14-829C-4D92-B034-EE7E695E71ED}"/>
              </a:ext>
            </a:extLst>
          </p:cNvPr>
          <p:cNvSpPr txBox="1"/>
          <p:nvPr/>
        </p:nvSpPr>
        <p:spPr>
          <a:xfrm>
            <a:off x="1463904" y="292100"/>
            <a:ext cx="972502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Feature Extraction: </a:t>
            </a:r>
            <a:r>
              <a:rPr lang="en-US" sz="3200" dirty="0">
                <a:latin typeface="+mj-lt"/>
              </a:rPr>
              <a:t>Canny Edge Detection Results</a:t>
            </a:r>
            <a:endParaRPr lang="en-US" sz="3600" dirty="0">
              <a:latin typeface="+mj-lt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E875CA-B1D9-463E-B80C-55193E80F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2200" y="43122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346</Words>
  <Application>Microsoft Office PowerPoint</Application>
  <PresentationFormat>Widescreen</PresentationFormat>
  <Paragraphs>104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  <vt:lpstr>Balanced scorecard slide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2019-03-11T01:44:02Z</dcterms:created>
  <dcterms:modified xsi:type="dcterms:W3CDTF">2019-03-11T20:22:28Z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